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0" r:id="rId3"/>
    <p:sldId id="261" r:id="rId4"/>
    <p:sldId id="268" r:id="rId5"/>
    <p:sldId id="269" r:id="rId6"/>
    <p:sldId id="270" r:id="rId7"/>
    <p:sldId id="276" r:id="rId9"/>
    <p:sldId id="281" r:id="rId10"/>
    <p:sldId id="282" r:id="rId11"/>
    <p:sldId id="283" r:id="rId12"/>
    <p:sldId id="284" r:id="rId13"/>
    <p:sldId id="277" r:id="rId14"/>
    <p:sldId id="279" r:id="rId15"/>
    <p:sldId id="289" r:id="rId16"/>
    <p:sldId id="290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141"/>
    <a:srgbClr val="306A9B"/>
    <a:srgbClr val="FBAF2D"/>
    <a:srgbClr val="DA2757"/>
    <a:srgbClr val="295175"/>
    <a:srgbClr val="70C833"/>
    <a:srgbClr val="EC566B"/>
    <a:srgbClr val="00A5E7"/>
    <a:srgbClr val="A9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71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orient="horz" pos="164"/>
        <p:guide orient="horz" pos="4088"/>
        <p:guide pos="2897"/>
        <p:guide pos="5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AA399-38A4-45B7-BE1A-CE4C37CCFF4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3FCF5-AB00-4479-AE81-368B2059D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3FCF5-AB00-4479-AE81-368B2059D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584201"/>
            <a:ext cx="277345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第四课 </a:t>
            </a:r>
            <a:r>
              <a:rPr lang="en-US" altLang="zh-C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t n l</a:t>
            </a:r>
            <a:endParaRPr lang="zh-CN" altLang="zh-CN" sz="28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5263166" y="1952886"/>
            <a:ext cx="3583951" cy="31731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汉语拼音 </a:t>
            </a:r>
            <a:endParaRPr lang="en-US" altLang="zh-CN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d t n l</a:t>
            </a:r>
            <a:endParaRPr lang="zh-CN" alt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7914" y="1937112"/>
            <a:ext cx="4918476" cy="353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0106" y="3268198"/>
            <a:ext cx="3978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0422" y="1837038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4849" y="2855902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6983" y="3874766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4058" y="1837038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14058" y="2878435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4058" y="377603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38167" y="2809736"/>
            <a:ext cx="805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ē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8167" y="3874766"/>
            <a:ext cx="5902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ī</a:t>
            </a:r>
            <a:endParaRPr lang="zh-CN" altLang="en-US" sz="6000" b="1" dirty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3406" y="2832270"/>
            <a:ext cx="805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3406" y="3916427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16968" y="2832270"/>
            <a:ext cx="805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ě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72723" y="3932199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lǐ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14855" y="2819567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lè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30314" y="3801766"/>
            <a:ext cx="5902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ì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10422" y="4893630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3849" y="4893990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 flipV="1">
            <a:off x="1279862" y="2590801"/>
            <a:ext cx="744987" cy="92273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6" idx="1"/>
          </p:cNvCxnSpPr>
          <p:nvPr/>
        </p:nvCxnSpPr>
        <p:spPr bwMode="auto">
          <a:xfrm flipV="1">
            <a:off x="1385166" y="3317567"/>
            <a:ext cx="639683" cy="4035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>
            <a:off x="1367140" y="4056864"/>
            <a:ext cx="656123" cy="41229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4" idx="1"/>
          </p:cNvCxnSpPr>
          <p:nvPr/>
        </p:nvCxnSpPr>
        <p:spPr bwMode="auto">
          <a:xfrm>
            <a:off x="1279862" y="4283861"/>
            <a:ext cx="730560" cy="107143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2510571" y="240633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 bwMode="auto">
          <a:xfrm>
            <a:off x="2510571" y="343434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2510571" y="446235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>
            <a:off x="2510571" y="5490365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4538167" y="1837038"/>
            <a:ext cx="800219" cy="923330"/>
            <a:chOff x="6074208" y="1837038"/>
            <a:chExt cx="1066959" cy="923330"/>
          </a:xfrm>
        </p:grpSpPr>
        <p:sp>
          <p:nvSpPr>
            <p:cNvPr id="12" name="矩形 11"/>
            <p:cNvSpPr/>
            <p:nvPr/>
          </p:nvSpPr>
          <p:spPr>
            <a:xfrm>
              <a:off x="6074208" y="1837038"/>
              <a:ext cx="106695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399233" y="2068026"/>
              <a:ext cx="408467" cy="103597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5603408" y="1790872"/>
            <a:ext cx="800219" cy="923330"/>
            <a:chOff x="7471208" y="1790872"/>
            <a:chExt cx="1066959" cy="923330"/>
          </a:xfrm>
        </p:grpSpPr>
        <p:sp>
          <p:nvSpPr>
            <p:cNvPr id="15" name="矩形 14"/>
            <p:cNvSpPr/>
            <p:nvPr/>
          </p:nvSpPr>
          <p:spPr>
            <a:xfrm>
              <a:off x="7471208" y="1790872"/>
              <a:ext cx="106695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7801912" y="1982031"/>
              <a:ext cx="408467" cy="130449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6616969" y="1790872"/>
            <a:ext cx="800219" cy="923330"/>
            <a:chOff x="8822623" y="1790872"/>
            <a:chExt cx="1066959" cy="923330"/>
          </a:xfrm>
        </p:grpSpPr>
        <p:sp>
          <p:nvSpPr>
            <p:cNvPr id="18" name="矩形 17"/>
            <p:cNvSpPr/>
            <p:nvPr/>
          </p:nvSpPr>
          <p:spPr>
            <a:xfrm>
              <a:off x="8822623" y="1790872"/>
              <a:ext cx="106695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134414" y="1993013"/>
              <a:ext cx="408467" cy="126811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7714856" y="1778170"/>
            <a:ext cx="800219" cy="923330"/>
            <a:chOff x="10135566" y="1790872"/>
            <a:chExt cx="1066959" cy="923330"/>
          </a:xfrm>
        </p:grpSpPr>
        <p:sp>
          <p:nvSpPr>
            <p:cNvPr id="21" name="矩形 20"/>
            <p:cNvSpPr/>
            <p:nvPr/>
          </p:nvSpPr>
          <p:spPr>
            <a:xfrm>
              <a:off x="10135566" y="1790872"/>
              <a:ext cx="106695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0466755" y="1989257"/>
              <a:ext cx="408467" cy="134322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4538167" y="4939796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lū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36546" y="4939796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lǔ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36196" y="4939796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lù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87357" y="4939796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lú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374774" y="1659158"/>
            <a:ext cx="1282828" cy="1184055"/>
            <a:chOff x="602457" y="1465016"/>
            <a:chExt cx="2500829" cy="1320194"/>
          </a:xfrm>
        </p:grpSpPr>
        <p:cxnSp>
          <p:nvCxnSpPr>
            <p:cNvPr id="27" name="直接连接符 26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28809" y="1478778"/>
              <a:ext cx="872445" cy="113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</a:t>
              </a:r>
              <a:endPara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4067" y="1659158"/>
            <a:ext cx="1282828" cy="1184055"/>
            <a:chOff x="602457" y="1465016"/>
            <a:chExt cx="2500829" cy="1320194"/>
          </a:xfrm>
        </p:grpSpPr>
        <p:cxnSp>
          <p:nvCxnSpPr>
            <p:cNvPr id="33" name="直接连接符 32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1525418" y="1478778"/>
              <a:ext cx="872445" cy="113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</a:t>
              </a:r>
              <a:endPara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374774" y="4009312"/>
            <a:ext cx="1282828" cy="1184055"/>
            <a:chOff x="602457" y="1465016"/>
            <a:chExt cx="2500829" cy="1320194"/>
          </a:xfrm>
        </p:grpSpPr>
        <p:cxnSp>
          <p:nvCxnSpPr>
            <p:cNvPr id="39" name="直接连接符 38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1328809" y="1478778"/>
              <a:ext cx="872445" cy="113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</a:t>
              </a:r>
              <a:endPara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74067" y="4009312"/>
            <a:ext cx="1282828" cy="1184055"/>
            <a:chOff x="602457" y="1465016"/>
            <a:chExt cx="2500829" cy="1320194"/>
          </a:xfrm>
        </p:grpSpPr>
        <p:cxnSp>
          <p:nvCxnSpPr>
            <p:cNvPr id="45" name="直接连接符 44"/>
            <p:cNvCxnSpPr/>
            <p:nvPr/>
          </p:nvCxnSpPr>
          <p:spPr bwMode="auto">
            <a:xfrm>
              <a:off x="602457" y="1465016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 bwMode="auto">
            <a:xfrm>
              <a:off x="602457" y="1905081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 bwMode="auto">
            <a:xfrm>
              <a:off x="602457" y="2345146"/>
              <a:ext cx="250082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 bwMode="auto">
            <a:xfrm>
              <a:off x="602457" y="2785210"/>
              <a:ext cx="2500829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1486096" y="1478778"/>
              <a:ext cx="872445" cy="1132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l</a:t>
              </a:r>
              <a:endPara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363753" y="1995334"/>
            <a:ext cx="1879490" cy="4467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拼音儿歌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62670" y="1667985"/>
            <a:ext cx="5552306" cy="3632200"/>
            <a:chOff x="1950226" y="1667985"/>
            <a:chExt cx="7403075" cy="3632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0226" y="1667985"/>
              <a:ext cx="7403075" cy="36322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2238233" y="1815152"/>
              <a:ext cx="1265380" cy="873457"/>
            </a:xfrm>
            <a:prstGeom prst="rect">
              <a:avLst/>
            </a:prstGeom>
            <a:solidFill>
              <a:srgbClr val="244141"/>
            </a:solidFill>
            <a:ln w="9525" cap="flat" cmpd="sng" algn="ctr">
              <a:solidFill>
                <a:srgbClr val="24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7943181" y="1815151"/>
              <a:ext cx="1265380" cy="873457"/>
            </a:xfrm>
            <a:prstGeom prst="rect">
              <a:avLst/>
            </a:prstGeom>
            <a:solidFill>
              <a:srgbClr val="244141"/>
            </a:solidFill>
            <a:ln w="9525" cap="flat" cmpd="sng" algn="ctr">
              <a:solidFill>
                <a:srgbClr val="24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78918" y="1958347"/>
            <a:ext cx="5293357" cy="281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33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小马快跑，留下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脚印 </a:t>
            </a:r>
            <a:r>
              <a:rPr lang="en-US" altLang="zh-CN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d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d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d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，小孩打伞，举着伞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把 </a:t>
            </a:r>
            <a:r>
              <a:rPr lang="en-US" altLang="zh-CN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t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t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t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，小孩赶猪，拿着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棍子 </a:t>
            </a:r>
            <a:r>
              <a:rPr lang="en-US" altLang="zh-CN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l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l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l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，我搭积木，打个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门洞 </a:t>
            </a:r>
            <a:r>
              <a:rPr lang="en-US" altLang="zh-CN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n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n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n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伞把儿朝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下 </a:t>
            </a:r>
            <a:r>
              <a:rPr lang="en-US" altLang="zh-CN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t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t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t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，伞把儿朝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上 </a:t>
            </a:r>
            <a:r>
              <a:rPr lang="en-US" altLang="zh-CN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f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，</a:t>
            </a:r>
            <a:endParaRPr lang="zh-CN" altLang="en-US" sz="20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剪刀尖朝上，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d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不会忘，</a:t>
            </a:r>
            <a:endParaRPr lang="zh-CN" altLang="en-US" sz="20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剪刀尖朝下，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q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000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认不差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557452" y="2057121"/>
            <a:ext cx="1879490" cy="4467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69471" y="1944915"/>
          <a:ext cx="7788730" cy="1447800"/>
        </p:xfrm>
        <a:graphic>
          <a:graphicData uri="http://schemas.openxmlformats.org/drawingml/2006/table">
            <a:tbl>
              <a:tblPr firstRow="1" firstCol="1" bandRow="1"/>
              <a:tblGrid>
                <a:gridCol w="548501"/>
                <a:gridCol w="758403"/>
                <a:gridCol w="6481826"/>
              </a:tblGrid>
              <a:tr h="482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写法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先写</a:t>
                      </a:r>
                      <a:r>
                        <a:rPr lang="en-US" sz="2000" kern="0" dirty="0">
                          <a:effectLst/>
                        </a:rPr>
                        <a:t>c(</a:t>
                      </a:r>
                      <a:r>
                        <a:rPr lang="zh-CN" sz="2000" kern="0" dirty="0">
                          <a:effectLst/>
                        </a:rPr>
                        <a:t>半圆</a:t>
                      </a:r>
                      <a:r>
                        <a:rPr lang="en-US" sz="2000" kern="0" dirty="0">
                          <a:effectLst/>
                        </a:rPr>
                        <a:t>)</a:t>
                      </a:r>
                      <a:r>
                        <a:rPr lang="zh-CN" sz="2000" kern="0" dirty="0">
                          <a:effectLst/>
                        </a:rPr>
                        <a:t>，再写︱（长竖），</a:t>
                      </a:r>
                      <a:r>
                        <a:rPr lang="en-US" sz="2000" kern="0" dirty="0">
                          <a:effectLst/>
                        </a:rPr>
                        <a:t>2</a:t>
                      </a:r>
                      <a:r>
                        <a:rPr lang="zh-CN" sz="2000" kern="0" dirty="0">
                          <a:effectLst/>
                        </a:rPr>
                        <a:t>笔；占上中格。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  <a:tr h="965200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</a:rPr>
                        <a:t>发音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舌尖抵住上牙床，堵住气，然后舌尖突然放开，吐出气流，使气流迸发出来，气流较弱。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64027" y="4238171"/>
          <a:ext cx="7794172" cy="1233714"/>
        </p:xfrm>
        <a:graphic>
          <a:graphicData uri="http://schemas.openxmlformats.org/drawingml/2006/table">
            <a:tbl>
              <a:tblPr firstRow="1" firstCol="1" bandRow="1"/>
              <a:tblGrid>
                <a:gridCol w="548886"/>
                <a:gridCol w="748142"/>
                <a:gridCol w="6497144"/>
              </a:tblGrid>
              <a:tr h="3725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写法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先写竖右钩，再写横，</a:t>
                      </a:r>
                      <a:r>
                        <a:rPr lang="en-US" sz="2000" kern="0">
                          <a:effectLst/>
                        </a:rPr>
                        <a:t>2</a:t>
                      </a:r>
                      <a:r>
                        <a:rPr lang="zh-CN" sz="2000" kern="0">
                          <a:effectLst/>
                        </a:rPr>
                        <a:t>笔；占上中格。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  <a:tr h="861181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发音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舌尖抵住上牙床，堵住气，然后舌尖突然放开，有一股较强的气流冲出来。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57433" y="1748950"/>
          <a:ext cx="7348368" cy="1937679"/>
        </p:xfrm>
        <a:graphic>
          <a:graphicData uri="http://schemas.openxmlformats.org/drawingml/2006/table">
            <a:tbl>
              <a:tblPr firstRow="1" firstCol="1" bandRow="1"/>
              <a:tblGrid>
                <a:gridCol w="517491"/>
                <a:gridCol w="652819"/>
                <a:gridCol w="6178058"/>
              </a:tblGrid>
              <a:tr h="76558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写法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先写短竖，再写 左弯竖，</a:t>
                      </a:r>
                      <a:r>
                        <a:rPr lang="en-US" sz="2400" kern="0" dirty="0">
                          <a:effectLst/>
                        </a:rPr>
                        <a:t>2</a:t>
                      </a:r>
                      <a:r>
                        <a:rPr lang="zh-CN" sz="2400" kern="0" dirty="0">
                          <a:effectLst/>
                        </a:rPr>
                        <a:t>笔；占中格。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  <a:tr h="1172098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发音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effectLst/>
                        </a:rPr>
                        <a:t>舌尖抵住上齿龈，堵住气流，软腭下垂，开放鼻腔通道，使气流从鼻腔流出。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51821" y="4225722"/>
          <a:ext cx="7397522" cy="1565479"/>
        </p:xfrm>
        <a:graphic>
          <a:graphicData uri="http://schemas.openxmlformats.org/drawingml/2006/table">
            <a:tbl>
              <a:tblPr firstRow="1" firstCol="1" bandRow="1"/>
              <a:tblGrid>
                <a:gridCol w="520952"/>
                <a:gridCol w="662128"/>
                <a:gridCol w="6214442"/>
              </a:tblGrid>
              <a:tr h="49952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写法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︱（长竖），</a:t>
                      </a:r>
                      <a:r>
                        <a:rPr lang="en-US" sz="2000" kern="0">
                          <a:effectLst/>
                        </a:rPr>
                        <a:t>1</a:t>
                      </a:r>
                      <a:r>
                        <a:rPr lang="zh-CN" sz="2000" kern="0">
                          <a:effectLst/>
                        </a:rPr>
                        <a:t>笔；占上中格。</a:t>
                      </a:r>
                      <a:endParaRPr lang="zh-CN" sz="20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  <a:tr h="106595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发音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舌尖抵住上齿龈，舌两边留出空隙，软腭上升，堵住鼻腔通道，使气流从舌两边出来。</a:t>
                      </a:r>
                      <a:endParaRPr lang="zh-CN" sz="20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1257" y="3638549"/>
            <a:ext cx="6198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b</a:t>
            </a:r>
            <a:r>
              <a:rPr lang="zh-CN" altLang="en-US" sz="2800" dirty="0"/>
              <a:t>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双唇不送气，右下半圆，上中格。  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：双唇送气，右上半圆，中下格。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：舌尖不送气，左下半圆，上中格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知识点总结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1257" y="180359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：双唇浊鼻音，双扇门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：舌尖浊鼻音，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单扇门。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89055" y="1803599"/>
            <a:ext cx="252024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：伞柄向上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：伞柄向下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176" y="3886151"/>
            <a:ext cx="2594824" cy="29718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1.</a:t>
            </a:r>
            <a:r>
              <a:rPr lang="zh-CN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拼一拼</a:t>
            </a:r>
            <a:r>
              <a:rPr lang="zh-CN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，连一连。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3791822" y="3924772"/>
            <a:ext cx="3693757" cy="1586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 flipV="1">
            <a:off x="1685094" y="3752629"/>
            <a:ext cx="3520273" cy="1828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接连接符 44"/>
          <p:cNvCxnSpPr/>
          <p:nvPr/>
        </p:nvCxnSpPr>
        <p:spPr bwMode="auto">
          <a:xfrm flipH="1" flipV="1">
            <a:off x="1789309" y="3752630"/>
            <a:ext cx="1691646" cy="17585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直接连接符 46"/>
          <p:cNvCxnSpPr/>
          <p:nvPr/>
        </p:nvCxnSpPr>
        <p:spPr bwMode="auto">
          <a:xfrm flipV="1">
            <a:off x="5763679" y="3872754"/>
            <a:ext cx="1369586" cy="16627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图片 16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94917" y="2633323"/>
            <a:ext cx="946639" cy="105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7431" y="2633323"/>
            <a:ext cx="779585" cy="105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6953" y="2657499"/>
            <a:ext cx="1155456" cy="1095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7063" y="2624041"/>
            <a:ext cx="877033" cy="10765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矩形 55"/>
          <p:cNvSpPr/>
          <p:nvPr/>
        </p:nvSpPr>
        <p:spPr>
          <a:xfrm>
            <a:off x="7476565" y="5344719"/>
            <a:ext cx="447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114324" y="5344719"/>
            <a:ext cx="447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235071" y="5344719"/>
            <a:ext cx="447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355818" y="5344719"/>
            <a:ext cx="447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4750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2.</a:t>
            </a:r>
            <a:r>
              <a:rPr lang="zh-CN" altLang="en-US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我会读，也会写字母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。 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77455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右下半圆（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右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上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半圆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endParaRPr lang="zh-CN" altLang="zh-CN" sz="2400" kern="100" dirty="0">
              <a:latin typeface="微软雅黑" panose="020B0503020204020204" pitchFamily="34" charset="-122"/>
              <a:cs typeface="黑体" panose="02010609060101010101" pitchFamily="49" charset="-122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两个门洞（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爷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爷的拐杖（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endParaRPr lang="zh-CN" altLang="zh-CN" sz="2400" kern="100" dirty="0">
              <a:latin typeface="微软雅黑" panose="020B0503020204020204" pitchFamily="34" charset="-122"/>
              <a:cs typeface="黑体" panose="02010609060101010101" pitchFamily="49" charset="-122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左下半圆（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伞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把朝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下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endParaRPr lang="zh-CN" altLang="zh-CN" sz="2400" kern="100" dirty="0">
              <a:latin typeface="微软雅黑" panose="020B0503020204020204" pitchFamily="34" charset="-122"/>
              <a:cs typeface="黑体" panose="02010609060101010101" pitchFamily="49" charset="-122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一个门洞（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一根小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棍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</a:t>
            </a:r>
            <a:r>
              <a:rPr lang="zh-CN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（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）（</a:t>
            </a:r>
            <a:r>
              <a:rPr lang="en-US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）</a:t>
            </a:r>
            <a:endParaRPr lang="zh-CN" altLang="zh-CN" sz="2400" kern="100" dirty="0">
              <a:effectLst/>
              <a:latin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8021" y="264921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95271" y="264921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52521" y="264921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61771" y="3456924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19021" y="3456924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76271" y="3456924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962912" y="4229004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20162" y="4229004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77412" y="4229004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40757" y="494927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798007" y="494927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55257" y="494927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55157" y="264921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12407" y="264921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69657" y="264921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62032" y="346879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319282" y="346879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176532" y="346879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418969" y="424087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276219" y="424087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133469" y="4240879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454594" y="4956610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311844" y="4956610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169094" y="4956610"/>
            <a:ext cx="447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1" grpId="0"/>
      <p:bldP spid="32" grpId="0"/>
      <p:bldP spid="41" grpId="0"/>
      <p:bldP spid="43" grpId="0"/>
      <p:bldP spid="44" grpId="0"/>
      <p:bldP spid="46" grpId="0"/>
      <p:bldP spid="48" grpId="0"/>
      <p:bldP spid="50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357344" y="4716168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69390" y="4716168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25355" y="4716168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37398" y="4716168"/>
            <a:ext cx="5261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课文情景图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92366" y="1956036"/>
            <a:ext cx="1415357" cy="2466188"/>
            <a:chOff x="1370987" y="2057400"/>
            <a:chExt cx="1814083" cy="246618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370987" y="2064498"/>
              <a:ext cx="1814083" cy="245909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 bwMode="auto">
            <a:xfrm>
              <a:off x="1751806" y="2057400"/>
              <a:ext cx="816582" cy="5378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69371" y="2082110"/>
            <a:ext cx="846311" cy="244147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865312" y="2493919"/>
            <a:ext cx="1619533" cy="2298611"/>
            <a:chOff x="6527423" y="1387216"/>
            <a:chExt cx="3019048" cy="340531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27423" y="1387216"/>
              <a:ext cx="3019048" cy="304761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 bwMode="auto">
            <a:xfrm>
              <a:off x="7384488" y="4254647"/>
              <a:ext cx="849468" cy="5378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6273" y="2224978"/>
            <a:ext cx="1555961" cy="2259025"/>
            <a:chOff x="9488364" y="2224977"/>
            <a:chExt cx="2074614" cy="225902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9488364" y="2224977"/>
              <a:ext cx="2074614" cy="2259025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 bwMode="auto">
            <a:xfrm>
              <a:off x="10442637" y="2224977"/>
              <a:ext cx="578224" cy="661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80616" y="2166336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82973" y="2643682"/>
            <a:ext cx="407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这幅图是由什么和什么组成的呢？？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2972" y="365313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一个圆形钟表和一只竖笔。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82972" y="4243113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舌抵牙床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78555" y="4253605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944375" y="4031947"/>
            <a:ext cx="5725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7009280" y="4673496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006403" y="2420041"/>
            <a:ext cx="1415357" cy="2466188"/>
            <a:chOff x="1370987" y="2057400"/>
            <a:chExt cx="1814083" cy="246618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370987" y="2064498"/>
              <a:ext cx="1814083" cy="245909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 bwMode="auto">
            <a:xfrm>
              <a:off x="1751806" y="2057400"/>
              <a:ext cx="816582" cy="5378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1836707"/>
            <a:ext cx="5848822" cy="3744903"/>
          </a:xfrm>
          <a:prstGeom prst="rect">
            <a:avLst/>
          </a:prstGeom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82972" y="34113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位模特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8296" y="4300026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914116" y="4078368"/>
            <a:ext cx="57259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endParaRPr lang="zh-CN" altLang="en-US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6979021" y="4719917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480616" y="2166336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82973" y="2535667"/>
            <a:ext cx="4303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看这幅图，上面的人物是做什么的？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0223" y="2214470"/>
            <a:ext cx="1054839" cy="304305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182972" y="400383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伞柄朝下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2973" y="2657128"/>
            <a:ext cx="407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图中画的是什么？看起来像什么？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68265" y="39265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哪吒出关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80616" y="2166336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32047" y="2946053"/>
            <a:ext cx="1619533" cy="2298611"/>
            <a:chOff x="6527423" y="1387216"/>
            <a:chExt cx="3019048" cy="34053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527423" y="1387216"/>
              <a:ext cx="3019048" cy="3047619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 bwMode="auto">
            <a:xfrm>
              <a:off x="7384488" y="4254647"/>
              <a:ext cx="849468" cy="5378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668266" y="4518634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门洞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，一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门洞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2972" y="2657129"/>
            <a:ext cx="4296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图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中画的是谁？他在干什么？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82972" y="343145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小丑鼻子顶着一根木棍。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0616" y="2166336"/>
            <a:ext cx="5261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0687" y="2464972"/>
            <a:ext cx="1967346" cy="2856296"/>
            <a:chOff x="9488364" y="2224977"/>
            <a:chExt cx="2074614" cy="22590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9488364" y="2224977"/>
              <a:ext cx="2074614" cy="225902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 bwMode="auto">
            <a:xfrm>
              <a:off x="10442637" y="2224977"/>
              <a:ext cx="578224" cy="6610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184537" y="413227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一根木棍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 </a:t>
            </a:r>
            <a:r>
              <a:rPr lang="en-US" altLang="zh-CN" sz="2400" dirty="0" err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0106" y="3268198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0422" y="1837038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4849" y="2855902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6983" y="3874766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4058" y="1837038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14058" y="2878435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4058" y="3776030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38167" y="2809736"/>
            <a:ext cx="1035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ē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8167" y="3874766"/>
            <a:ext cx="8210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ī</a:t>
            </a:r>
            <a:endParaRPr lang="zh-CN" altLang="en-US" sz="6000" b="1" dirty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3406" y="2832270"/>
            <a:ext cx="1035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3407" y="3916427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dí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16968" y="2832270"/>
            <a:ext cx="1035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ě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72723" y="3932199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dǐ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01675" y="2832269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dè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30315" y="3801766"/>
            <a:ext cx="8210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ì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10422" y="4893630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3849" y="489399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 flipV="1">
            <a:off x="1279862" y="2590801"/>
            <a:ext cx="744987" cy="92273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6" idx="1"/>
          </p:cNvCxnSpPr>
          <p:nvPr/>
        </p:nvCxnSpPr>
        <p:spPr bwMode="auto">
          <a:xfrm flipV="1">
            <a:off x="1385166" y="3317567"/>
            <a:ext cx="639683" cy="4035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>
            <a:off x="1367140" y="4056864"/>
            <a:ext cx="656123" cy="41229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4" idx="1"/>
          </p:cNvCxnSpPr>
          <p:nvPr/>
        </p:nvCxnSpPr>
        <p:spPr bwMode="auto">
          <a:xfrm>
            <a:off x="1279862" y="4283861"/>
            <a:ext cx="730560" cy="107143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2510571" y="240633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 bwMode="auto">
          <a:xfrm>
            <a:off x="2510571" y="343434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2510571" y="446235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>
            <a:off x="2510571" y="5490365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4538167" y="1837038"/>
            <a:ext cx="1031051" cy="923330"/>
            <a:chOff x="6074208" y="1837038"/>
            <a:chExt cx="1374735" cy="923330"/>
          </a:xfrm>
        </p:grpSpPr>
        <p:sp>
          <p:nvSpPr>
            <p:cNvPr id="12" name="矩形 11"/>
            <p:cNvSpPr/>
            <p:nvPr/>
          </p:nvSpPr>
          <p:spPr>
            <a:xfrm>
              <a:off x="6074208" y="1837038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589733" y="2068026"/>
              <a:ext cx="408467" cy="103597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5603407" y="1790872"/>
            <a:ext cx="1031051" cy="923330"/>
            <a:chOff x="7471208" y="1790872"/>
            <a:chExt cx="1374735" cy="923330"/>
          </a:xfrm>
        </p:grpSpPr>
        <p:sp>
          <p:nvSpPr>
            <p:cNvPr id="15" name="矩形 14"/>
            <p:cNvSpPr/>
            <p:nvPr/>
          </p:nvSpPr>
          <p:spPr>
            <a:xfrm>
              <a:off x="7471208" y="1790872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8005112" y="1982031"/>
              <a:ext cx="408467" cy="130449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6616969" y="1790872"/>
            <a:ext cx="1031051" cy="923330"/>
            <a:chOff x="8822623" y="1790872"/>
            <a:chExt cx="1374735" cy="923330"/>
          </a:xfrm>
        </p:grpSpPr>
        <p:sp>
          <p:nvSpPr>
            <p:cNvPr id="18" name="矩形 17"/>
            <p:cNvSpPr/>
            <p:nvPr/>
          </p:nvSpPr>
          <p:spPr>
            <a:xfrm>
              <a:off x="8822623" y="1790872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350314" y="1993013"/>
              <a:ext cx="408467" cy="126811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7601676" y="1790872"/>
            <a:ext cx="1031051" cy="923330"/>
            <a:chOff x="10135566" y="1790872"/>
            <a:chExt cx="1374735" cy="923330"/>
          </a:xfrm>
        </p:grpSpPr>
        <p:sp>
          <p:nvSpPr>
            <p:cNvPr id="21" name="矩形 20"/>
            <p:cNvSpPr/>
            <p:nvPr/>
          </p:nvSpPr>
          <p:spPr>
            <a:xfrm>
              <a:off x="10135566" y="1790872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dɑ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0631855" y="1989257"/>
              <a:ext cx="408467" cy="134322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4538167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dū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36546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dǔ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36196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dù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87357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dú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0106" y="3268198"/>
            <a:ext cx="441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0422" y="1837038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4849" y="2855902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6983" y="3874766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4058" y="1837038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14058" y="2878435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4058" y="3776030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38167" y="2809736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ē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8167" y="3874766"/>
            <a:ext cx="6286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ī</a:t>
            </a:r>
            <a:endParaRPr lang="zh-CN" altLang="en-US" sz="6000" b="1" dirty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3406" y="2832270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3407" y="3916427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tí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16968" y="2832270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ě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72723" y="3932199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tǐ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14855" y="2819567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tè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30314" y="3801766"/>
            <a:ext cx="6286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ì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10422" y="4893630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3849" y="4893990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 flipV="1">
            <a:off x="1279862" y="2590801"/>
            <a:ext cx="744987" cy="92273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6" idx="1"/>
          </p:cNvCxnSpPr>
          <p:nvPr/>
        </p:nvCxnSpPr>
        <p:spPr bwMode="auto">
          <a:xfrm flipV="1">
            <a:off x="1385166" y="3317567"/>
            <a:ext cx="639683" cy="4035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>
            <a:off x="1367140" y="4056864"/>
            <a:ext cx="656123" cy="41229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4" idx="1"/>
          </p:cNvCxnSpPr>
          <p:nvPr/>
        </p:nvCxnSpPr>
        <p:spPr bwMode="auto">
          <a:xfrm>
            <a:off x="1279862" y="4283861"/>
            <a:ext cx="730560" cy="107143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2510571" y="240633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 bwMode="auto">
          <a:xfrm>
            <a:off x="2510571" y="343434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2510571" y="446235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>
            <a:off x="2510571" y="5490365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4538167" y="1837038"/>
            <a:ext cx="838691" cy="923330"/>
            <a:chOff x="6074208" y="1837038"/>
            <a:chExt cx="1118255" cy="923330"/>
          </a:xfrm>
        </p:grpSpPr>
        <p:sp>
          <p:nvSpPr>
            <p:cNvPr id="12" name="矩形 11"/>
            <p:cNvSpPr/>
            <p:nvPr/>
          </p:nvSpPr>
          <p:spPr>
            <a:xfrm>
              <a:off x="6074208" y="1837038"/>
              <a:ext cx="11182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399233" y="2068026"/>
              <a:ext cx="408467" cy="103597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5603408" y="1790872"/>
            <a:ext cx="838691" cy="923330"/>
            <a:chOff x="7471208" y="1790872"/>
            <a:chExt cx="1118255" cy="923330"/>
          </a:xfrm>
        </p:grpSpPr>
        <p:sp>
          <p:nvSpPr>
            <p:cNvPr id="15" name="矩形 14"/>
            <p:cNvSpPr/>
            <p:nvPr/>
          </p:nvSpPr>
          <p:spPr>
            <a:xfrm>
              <a:off x="7471208" y="1790872"/>
              <a:ext cx="11182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7801912" y="1982031"/>
              <a:ext cx="408467" cy="130449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6616969" y="1790872"/>
            <a:ext cx="838691" cy="923330"/>
            <a:chOff x="8822623" y="1790872"/>
            <a:chExt cx="1118255" cy="923330"/>
          </a:xfrm>
        </p:grpSpPr>
        <p:sp>
          <p:nvSpPr>
            <p:cNvPr id="18" name="矩形 17"/>
            <p:cNvSpPr/>
            <p:nvPr/>
          </p:nvSpPr>
          <p:spPr>
            <a:xfrm>
              <a:off x="8822623" y="1790872"/>
              <a:ext cx="11182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134414" y="1993013"/>
              <a:ext cx="408467" cy="126811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7714856" y="1778170"/>
            <a:ext cx="838691" cy="923330"/>
            <a:chOff x="10135566" y="1790872"/>
            <a:chExt cx="1118255" cy="923330"/>
          </a:xfrm>
        </p:grpSpPr>
        <p:sp>
          <p:nvSpPr>
            <p:cNvPr id="21" name="矩形 20"/>
            <p:cNvSpPr/>
            <p:nvPr/>
          </p:nvSpPr>
          <p:spPr>
            <a:xfrm>
              <a:off x="10135566" y="1790872"/>
              <a:ext cx="111825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0466755" y="1989257"/>
              <a:ext cx="408467" cy="134322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4538167" y="4939796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tū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36546" y="4939796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tǔ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36196" y="4939796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tù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87357" y="4939796"/>
            <a:ext cx="838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tú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0106" y="3268198"/>
            <a:ext cx="654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10422" y="1837038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4849" y="2855902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96983" y="3874766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14058" y="1837038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nɑ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14058" y="2878435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4058" y="3776030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38167" y="2809736"/>
            <a:ext cx="1035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ē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8167" y="3874766"/>
            <a:ext cx="8210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ī</a:t>
            </a:r>
            <a:endParaRPr lang="zh-CN" altLang="en-US" sz="6000" b="1" dirty="0">
              <a:ln w="1905"/>
              <a:gradFill>
                <a:gsLst>
                  <a:gs pos="0">
                    <a:srgbClr val="D7712B">
                      <a:shade val="20000"/>
                      <a:satMod val="200000"/>
                    </a:srgbClr>
                  </a:gs>
                  <a:gs pos="78000">
                    <a:srgbClr val="D7712B">
                      <a:tint val="90000"/>
                      <a:shade val="89000"/>
                      <a:satMod val="220000"/>
                    </a:srgbClr>
                  </a:gs>
                  <a:gs pos="100000">
                    <a:srgbClr val="D771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3406" y="2832270"/>
            <a:ext cx="1035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3407" y="3916427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ní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16968" y="2832270"/>
            <a:ext cx="10358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ě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72723" y="3932199"/>
            <a:ext cx="8002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nǐ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77875" y="2832269"/>
            <a:ext cx="992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nè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30315" y="3801766"/>
            <a:ext cx="8210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rgbClr val="D7712B">
                        <a:shade val="20000"/>
                        <a:satMod val="200000"/>
                      </a:srgbClr>
                    </a:gs>
                    <a:gs pos="78000">
                      <a:srgbClr val="D7712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D7712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ì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10422" y="4893630"/>
            <a:ext cx="607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43849" y="489399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7" name="直接连接符 26"/>
          <p:cNvCxnSpPr/>
          <p:nvPr/>
        </p:nvCxnSpPr>
        <p:spPr bwMode="auto">
          <a:xfrm flipV="1">
            <a:off x="1279862" y="2590801"/>
            <a:ext cx="744987" cy="92273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endCxn id="6" idx="1"/>
          </p:cNvCxnSpPr>
          <p:nvPr/>
        </p:nvCxnSpPr>
        <p:spPr bwMode="auto">
          <a:xfrm flipV="1">
            <a:off x="1385166" y="3317567"/>
            <a:ext cx="639683" cy="4035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 bwMode="auto">
          <a:xfrm>
            <a:off x="1367140" y="4056864"/>
            <a:ext cx="656123" cy="41229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4" idx="1"/>
          </p:cNvCxnSpPr>
          <p:nvPr/>
        </p:nvCxnSpPr>
        <p:spPr bwMode="auto">
          <a:xfrm>
            <a:off x="1279862" y="4283861"/>
            <a:ext cx="730560" cy="107143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 bwMode="auto">
          <a:xfrm>
            <a:off x="2510571" y="240633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 bwMode="auto">
          <a:xfrm>
            <a:off x="2510571" y="343434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2510571" y="4462354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 bwMode="auto">
          <a:xfrm>
            <a:off x="2510571" y="5490365"/>
            <a:ext cx="760107" cy="63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4538167" y="1837038"/>
            <a:ext cx="1031051" cy="923330"/>
            <a:chOff x="6074208" y="1837038"/>
            <a:chExt cx="1374735" cy="923330"/>
          </a:xfrm>
        </p:grpSpPr>
        <p:sp>
          <p:nvSpPr>
            <p:cNvPr id="12" name="矩形 11"/>
            <p:cNvSpPr/>
            <p:nvPr/>
          </p:nvSpPr>
          <p:spPr>
            <a:xfrm>
              <a:off x="6074208" y="1837038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589733" y="2068026"/>
              <a:ext cx="408467" cy="103597"/>
            </a:xfrm>
            <a:prstGeom prst="rect">
              <a:avLst/>
            </a:prstGeom>
          </p:spPr>
        </p:pic>
      </p:grpSp>
      <p:grpSp>
        <p:nvGrpSpPr>
          <p:cNvPr id="53" name="组合 52"/>
          <p:cNvGrpSpPr/>
          <p:nvPr/>
        </p:nvGrpSpPr>
        <p:grpSpPr>
          <a:xfrm>
            <a:off x="5603407" y="1790872"/>
            <a:ext cx="1031051" cy="923330"/>
            <a:chOff x="7471208" y="1790872"/>
            <a:chExt cx="1374735" cy="923330"/>
          </a:xfrm>
        </p:grpSpPr>
        <p:sp>
          <p:nvSpPr>
            <p:cNvPr id="15" name="矩形 14"/>
            <p:cNvSpPr/>
            <p:nvPr/>
          </p:nvSpPr>
          <p:spPr>
            <a:xfrm>
              <a:off x="7471208" y="1790872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8005112" y="1982031"/>
              <a:ext cx="408467" cy="130449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6616969" y="1790872"/>
            <a:ext cx="1031051" cy="923330"/>
            <a:chOff x="8822623" y="1790872"/>
            <a:chExt cx="1374735" cy="923330"/>
          </a:xfrm>
        </p:grpSpPr>
        <p:sp>
          <p:nvSpPr>
            <p:cNvPr id="18" name="矩形 17"/>
            <p:cNvSpPr/>
            <p:nvPr/>
          </p:nvSpPr>
          <p:spPr>
            <a:xfrm>
              <a:off x="8822623" y="1790872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350314" y="1993013"/>
              <a:ext cx="408467" cy="126811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7677876" y="1790872"/>
            <a:ext cx="1031051" cy="923330"/>
            <a:chOff x="10135566" y="1790872"/>
            <a:chExt cx="1374735" cy="923330"/>
          </a:xfrm>
        </p:grpSpPr>
        <p:sp>
          <p:nvSpPr>
            <p:cNvPr id="21" name="矩形 20"/>
            <p:cNvSpPr/>
            <p:nvPr/>
          </p:nvSpPr>
          <p:spPr>
            <a:xfrm>
              <a:off x="10135566" y="1790872"/>
              <a:ext cx="137473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nɑ</a:t>
              </a:r>
              <a:endParaRPr lang="en-US" altLang="zh-C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0631855" y="1989257"/>
              <a:ext cx="408467" cy="134322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4538167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nū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636546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nǔ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736196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nù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87357" y="4939796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nú</a:t>
            </a:r>
            <a:endParaRPr lang="en-US" altLang="zh-C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WPS 演示</Application>
  <PresentationFormat>全屏显示(4:3)</PresentationFormat>
  <Paragraphs>423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Times New Roman</vt:lpstr>
      <vt:lpstr>楷体</vt:lpstr>
      <vt:lpstr>华文楷体</vt:lpstr>
      <vt:lpstr>Calibri</vt:lpstr>
      <vt:lpstr>黑体</vt:lpstr>
      <vt:lpstr>Arial</vt:lpstr>
      <vt:lpstr>Arial Unicode MS</vt:lpstr>
      <vt:lpstr>第一PPT模板网-WWW.1PPT.COM</vt:lpstr>
      <vt:lpstr>第四课 d t n 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256</cp:revision>
  <dcterms:created xsi:type="dcterms:W3CDTF">2014-11-28T08:03:00Z</dcterms:created>
  <dcterms:modified xsi:type="dcterms:W3CDTF">2019-09-18T06:42:35Z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